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9" r:id="rId1"/>
    <p:sldMasterId id="2147483828" r:id="rId2"/>
    <p:sldMasterId id="2147483815" r:id="rId3"/>
    <p:sldMasterId id="2147483803" r:id="rId4"/>
  </p:sldMasterIdLst>
  <p:notesMasterIdLst>
    <p:notesMasterId r:id="rId20"/>
  </p:notesMasterIdLst>
  <p:sldIdLst>
    <p:sldId id="5068" r:id="rId5"/>
    <p:sldId id="5078" r:id="rId6"/>
    <p:sldId id="5076" r:id="rId7"/>
    <p:sldId id="5084" r:id="rId8"/>
    <p:sldId id="5079" r:id="rId9"/>
    <p:sldId id="5080" r:id="rId10"/>
    <p:sldId id="5077" r:id="rId11"/>
    <p:sldId id="5081" r:id="rId12"/>
    <p:sldId id="5082" r:id="rId13"/>
    <p:sldId id="5083" r:id="rId14"/>
    <p:sldId id="5069" r:id="rId15"/>
    <p:sldId id="5070" r:id="rId16"/>
    <p:sldId id="5071" r:id="rId17"/>
    <p:sldId id="5073" r:id="rId18"/>
    <p:sldId id="5074" r:id="rId19"/>
  </p:sldIdLst>
  <p:sldSz cx="9906000" cy="6858000" type="A4"/>
  <p:notesSz cx="7010400" cy="9296400"/>
  <p:defaultTextStyle>
    <a:defPPr>
      <a:defRPr lang="en-US"/>
    </a:defPPr>
    <a:lvl1pPr marL="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7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A0C8"/>
    <a:srgbClr val="0A7396"/>
    <a:srgbClr val="5F5F5F"/>
    <a:srgbClr val="FFC000"/>
    <a:srgbClr val="485E74"/>
    <a:srgbClr val="FFFFFF"/>
    <a:srgbClr val="F2F2F2"/>
    <a:srgbClr val="5FCBD3"/>
    <a:srgbClr val="E8EFF4"/>
    <a:srgbClr val="2525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31" autoAdjust="0"/>
    <p:restoredTop sz="94796" autoAdjust="0"/>
  </p:normalViewPr>
  <p:slideViewPr>
    <p:cSldViewPr snapToObjects="1">
      <p:cViewPr varScale="1">
        <p:scale>
          <a:sx n="80" d="100"/>
          <a:sy n="80" d="100"/>
        </p:scale>
        <p:origin x="900" y="40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42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4AFB26B-6F57-9A42-880F-28F1C1709373}" type="datetimeFigureOut">
              <a:rPr lang="en-US" smtClean="0"/>
              <a:pPr/>
              <a:t>6/7/2023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7425" y="696913"/>
            <a:ext cx="503555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2CADAB3-88C9-5749-BE53-3B007853A9A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176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1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2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030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038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45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54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62" algn="l" defTabSz="4570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638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298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584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592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910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523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840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385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ADAB3-88C9-5749-BE53-3B007853A9A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410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5548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2312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9118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407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207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04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ed Background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4926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291669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82938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055487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922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260648"/>
            <a:ext cx="96012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922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28341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val="14462595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val="18263158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02901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8910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28517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30888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23127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  <a:prstGeom prst="rect">
            <a:avLst/>
          </a:prstGeom>
        </p:spPr>
        <p:txBody>
          <a:bodyPr vert="eaVert" lIns="91401" tIns="45701" rIns="91401" bIns="457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9118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4482" y="385173"/>
            <a:ext cx="7781931" cy="5429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8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13569" y="1252729"/>
            <a:ext cx="9620220" cy="1980918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effectLst/>
              </a:rPr>
              <a:t>Click to edit</a:t>
            </a:r>
          </a:p>
          <a:p>
            <a:pPr lvl="1"/>
            <a:r>
              <a:rPr lang="en-US" noProof="0" dirty="0"/>
              <a:t>Second </a:t>
            </a:r>
            <a:r>
              <a:rPr lang="en-US" dirty="0"/>
              <a:t>subsection</a:t>
            </a:r>
            <a:endParaRPr lang="en-US" noProof="0" dirty="0"/>
          </a:p>
          <a:p>
            <a:pPr lvl="2"/>
            <a:r>
              <a:rPr lang="en-US" noProof="0" dirty="0"/>
              <a:t>Third </a:t>
            </a:r>
            <a:r>
              <a:rPr lang="en-US" dirty="0"/>
              <a:t>subsection</a:t>
            </a:r>
            <a:endParaRPr lang="en-US" noProof="0" dirty="0"/>
          </a:p>
          <a:p>
            <a:pPr lvl="3"/>
            <a:r>
              <a:rPr lang="en-US" noProof="0" dirty="0"/>
              <a:t>Fourth </a:t>
            </a:r>
            <a:r>
              <a:rPr lang="en-US" dirty="0"/>
              <a:t>subsection</a:t>
            </a:r>
            <a:endParaRPr lang="en-US" noProof="0" dirty="0"/>
          </a:p>
          <a:p>
            <a:pPr lvl="4"/>
            <a:r>
              <a:rPr lang="en-US" noProof="0" dirty="0"/>
              <a:t>Fifth </a:t>
            </a:r>
            <a:r>
              <a:rPr lang="en-US" dirty="0"/>
              <a:t>subsection</a:t>
            </a:r>
            <a:endParaRPr lang="en-US" noProof="0" dirty="0"/>
          </a:p>
        </p:txBody>
      </p:sp>
      <p:cxnSp>
        <p:nvCxnSpPr>
          <p:cNvPr id="6" name="Connettore 1 12"/>
          <p:cNvCxnSpPr/>
          <p:nvPr userDrawn="1"/>
        </p:nvCxnSpPr>
        <p:spPr>
          <a:xfrm flipV="1">
            <a:off x="100515" y="947720"/>
            <a:ext cx="9644130" cy="15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2"/>
          <p:cNvSpPr txBox="1">
            <a:spLocks/>
          </p:cNvSpPr>
          <p:nvPr userDrawn="1"/>
        </p:nvSpPr>
        <p:spPr>
          <a:xfrm>
            <a:off x="8849392" y="6702416"/>
            <a:ext cx="89525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88325C7-81AD-4B3E-9316-373F3677C59D}" type="slidenum">
              <a:rPr lang="en-US" sz="6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9" name="Connettore 1 14"/>
          <p:cNvCxnSpPr/>
          <p:nvPr userDrawn="1"/>
        </p:nvCxnSpPr>
        <p:spPr>
          <a:xfrm>
            <a:off x="278606" y="6660356"/>
            <a:ext cx="9466039" cy="0"/>
          </a:xfrm>
          <a:prstGeom prst="line">
            <a:avLst/>
          </a:prstGeom>
          <a:ln w="6350" cap="rnd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40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  <a:prstGeom prst="rect">
            <a:avLst/>
          </a:prstGeom>
        </p:spPr>
        <p:txBody>
          <a:bodyPr vert="horz" lIns="91401" tIns="45701" rIns="91401" bIns="45701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28341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6160" y="1162050"/>
            <a:ext cx="940984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823423" y="6562940"/>
            <a:ext cx="5811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2073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257313"/>
            <a:ext cx="9237259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1463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7"/>
            <a:ext cx="2311400" cy="365125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637">
              <a:defRPr/>
            </a:pPr>
            <a:fld id="{004E86E7-5AEA-4252-8A72-145CFAF8147D}" type="slidenum">
              <a:rPr lang="en-US" sz="65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742637">
                <a:defRPr/>
              </a:pPr>
              <a:t>‹#›</a:t>
            </a:fld>
            <a:endParaRPr lang="en-US" sz="65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71780" y="6651229"/>
            <a:ext cx="9246076" cy="182957"/>
          </a:xfrm>
          <a:prstGeom prst="rect">
            <a:avLst/>
          </a:prstGeom>
        </p:spPr>
        <p:txBody>
          <a:bodyPr vert="horz" lIns="74263" tIns="37132" rIns="74263" bIns="37132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742637" rtl="0">
              <a:defRPr/>
            </a:pPr>
            <a:r>
              <a:rPr lang="en-US" sz="650" b="0" baseline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 </a:t>
            </a:r>
            <a:r>
              <a:rPr lang="en-US" sz="650" b="0" dirty="0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11" y="836023"/>
            <a:ext cx="9683932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4300" y="6629400"/>
            <a:ext cx="968393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047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port 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518400" y="6543675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 sz="800" b="1">
                <a:solidFill>
                  <a:sysClr val="windowText" lastClr="000000">
                    <a:tint val="7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015">
                <a:defRPr/>
              </a:pPr>
              <a:t>‹#›</a:t>
            </a:fld>
            <a:endParaRPr lang="en-US" sz="800" b="1" dirty="0">
              <a:solidFill>
                <a:sysClr val="windowText" lastClr="000000">
                  <a:tint val="75000"/>
                </a:sys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21">
            <a:extLst>
              <a:ext uri="{FF2B5EF4-FFF2-40B4-BE49-F238E27FC236}">
                <a16:creationId xmlns:a16="http://schemas.microsoft.com/office/drawing/2014/main" id="{BA8D334D-8637-4307-A61B-34A50C8D7C60}"/>
              </a:ext>
            </a:extLst>
          </p:cNvPr>
          <p:cNvGrpSpPr/>
          <p:nvPr userDrawn="1"/>
        </p:nvGrpSpPr>
        <p:grpSpPr>
          <a:xfrm>
            <a:off x="0" y="638175"/>
            <a:ext cx="9906000" cy="641992"/>
            <a:chOff x="0" y="1377212"/>
            <a:chExt cx="9144000" cy="641992"/>
          </a:xfrm>
        </p:grpSpPr>
        <p:sp>
          <p:nvSpPr>
            <p:cNvPr id="23" name="object 3">
              <a:extLst>
                <a:ext uri="{FF2B5EF4-FFF2-40B4-BE49-F238E27FC236}">
                  <a16:creationId xmlns:a16="http://schemas.microsoft.com/office/drawing/2014/main" id="{64DDE695-2535-440A-9FB7-E8FD0D50C940}"/>
                </a:ext>
              </a:extLst>
            </p:cNvPr>
            <p:cNvSpPr/>
            <p:nvPr/>
          </p:nvSpPr>
          <p:spPr>
            <a:xfrm>
              <a:off x="0" y="1424836"/>
              <a:ext cx="9144000" cy="594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B6BC1372-62A9-4EAB-A170-3DEB00273A71}"/>
                </a:ext>
              </a:extLst>
            </p:cNvPr>
            <p:cNvSpPr/>
            <p:nvPr/>
          </p:nvSpPr>
          <p:spPr>
            <a:xfrm flipV="1">
              <a:off x="0" y="1377212"/>
              <a:ext cx="9144000" cy="45719"/>
            </a:xfrm>
            <a:custGeom>
              <a:avLst/>
              <a:gdLst/>
              <a:ahLst/>
              <a:cxnLst/>
              <a:rect l="l" t="t" r="r" b="b"/>
              <a:pathLst>
                <a:path w="8961755">
                  <a:moveTo>
                    <a:pt x="0" y="0"/>
                  </a:moveTo>
                  <a:lnTo>
                    <a:pt x="8961437" y="0"/>
                  </a:lnTo>
                </a:path>
              </a:pathLst>
            </a:custGeom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2916694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EC569-4F9A-4DEF-AD7E-F074CA0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82938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ed Background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ED866CD-0AF2-41B3-B5CF-B2A51ED41E6A}"/>
              </a:ext>
            </a:extLst>
          </p:cNvPr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7148" rIns="0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5491C8A6-61AB-4F41-B5AD-31625B2A3DA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6225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1EDE1A3-2BC1-4B23-AF76-1CE1403F94B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52812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5DD3C274-9651-477E-9DD5-B75D697602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29400" y="1905000"/>
            <a:ext cx="2971800" cy="3048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93682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F44DC-5495-4EAB-A18F-AA95B2429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EF2BEA-551F-4EFE-B9B8-6053A42CE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85E15-3316-49A3-A214-1EB8CC58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07-06-2023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E69FB-0311-4ECA-B427-5F79566ED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79E9D-5E17-42E3-9258-17CC7BFE2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69632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9EC3-233B-4CD2-AA8E-99AFDC12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5C49E-72BE-41EB-9997-2CCC98756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3BEEF-8EAD-4014-9E1C-C067F71AB6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77000"/>
            <a:ext cx="2528888" cy="24447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54143-A1EE-4E85-BF42-0C6D38022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8F7CC-353D-4130-921B-DAB880888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97205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192C4-3A0E-42C7-823D-7296447B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DA7ED-5F1F-43C7-9584-5A5960DEB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97712-0C3D-4443-BA87-6B59BD20E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07-06-2023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604D0-AFC8-411B-9CE0-DF1C940FF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D691D-ABE9-4EBE-AAC8-A26204EEA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51221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C550-BC1C-49B5-A88D-E37F57518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A33C4-21F3-46B0-82B5-F2EE49FF0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4D9961-7E22-4AFF-BE17-51A5C162C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69B45-83BC-4CCD-9613-934FDB97B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07-06-2023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648AB5-9E80-4C02-A5C5-D7C2EA767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5DA9B-178E-40C1-B9C2-BDC0C9C06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50826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ADBCE-709E-4696-8EA5-2AC318F34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FF408-DFB0-47B8-9D6F-79B4DDED4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00860B-71FB-4C9F-8D9E-6933A31D8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40D772-E85C-4FAE-98B1-BDA1EC40E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7F2B23-4683-456D-B1C2-73BA6B714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730C6-47EC-4772-A9A5-1DFD9C5ED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07-06-2023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DF18C5-49C6-43E0-92C1-10C90BD61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587BDF-2810-4A21-ADAB-FC0D86E70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65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4" y="836713"/>
            <a:ext cx="4457696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836713"/>
            <a:ext cx="4375150" cy="5289454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800">
                <a:latin typeface="Georgia" pitchFamily="18" charset="0"/>
              </a:defRPr>
            </a:lvl1pPr>
            <a:lvl2pPr>
              <a:defRPr sz="24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1800">
                <a:latin typeface="Georgia" pitchFamily="18" charset="0"/>
              </a:defRPr>
            </a:lvl4pPr>
            <a:lvl5pPr>
              <a:defRPr sz="1800">
                <a:latin typeface="Georgia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val="14462595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32BF8-008A-4EC6-92E1-C20CE4FFF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6B533B-16D4-4444-953E-FE43B65A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07-06-2023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7BE01-7877-482F-BBF1-E1EEB9A05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24153-BD5A-4FCF-AAB8-BF6DF3CB0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52505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FA77F2-0D69-451A-9443-7BFF30B04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07-06-2023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983E5C-CE07-4F1C-BF91-B769F7AC6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B241F-09C9-436F-BB8D-7502F8663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15982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12717-EA1D-426A-9ED1-DCBA54B9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A1568-2AF2-467F-A83E-D98D44399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4EE153-C384-46F5-BBD0-734695E55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E3D3A-E413-412F-B72B-A710C4234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07-06-2023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2EBF5-1AB8-4F6B-BA53-B7AB6477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275E1F-57CC-46CB-9DD3-4871E40C0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47167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441F6-F2D0-474D-926D-4E25C7D2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8F29C9-B809-4CC1-98EC-1301DC944D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ACE7AB-2537-4499-BA2C-826A7E182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87D1A2-669E-4A0D-8A8B-2982CBC36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0"/>
            <a:ext cx="222885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www.anubhavtrainings.com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8F5CD-3A49-4A76-BA8B-725F702EA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863AA6-EF7D-46F6-A7EA-DC6DA6B96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919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967A2-77EE-470E-9C21-C9DB0B61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7214C8-90AB-428D-8259-B486EF77C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4C657-5D24-4910-A999-CCDE2B68C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07-06-2023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06F2A-788C-48E4-86CD-839F9AB29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C63DF-F73C-4117-972E-35565B643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82181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A0A597-D8F2-47D5-91A0-CF40655FF5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B2A7C2-42A9-4D00-A59B-0F67508F2A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557BE-0F5F-4ACB-859F-382CCE1BE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011A1-68B2-4768-B2D2-2D56F529FB50}" type="datetimeFigureOut">
              <a:rPr lang="en-IN" smtClean="0"/>
              <a:pPr/>
              <a:t>07-06-2023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BECC3-060B-4CF3-B554-7BE54BFDC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B5831-7ADF-4AEB-84E1-C25F13259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13663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9DD4D-1A61-4A7C-8037-F769A1FE8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DD757-E32C-4E88-A849-5A3C02106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CC5D3-7F16-4191-8265-18759E625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07-06-2023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A7FD2-48BE-4FBB-A431-929A0115D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03C95-AA4F-4F00-9103-A092403AE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62307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AA802-6819-4CB8-9431-40AFC103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B4A73-FC39-4913-AA4A-45747ECA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01F94-A63A-49B2-8C02-F2C9AA546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07-06-2023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49215-3994-4C59-8944-EE69933A4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B6B89-961A-487F-9EFD-CFD3FDBA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7593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B66C0-D628-43E5-82A1-1F8954113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D42A4-B318-4DD0-BFAE-15C24A45D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E6DA8-BC3F-497C-8BDE-DEC1E6339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07-06-2023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29136-3BD4-42C2-A853-8E9F75D8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945C4-11B7-4B47-8513-85E7E2C0E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6559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62B55-25FA-43E0-8350-2A55D775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8C873-E345-4007-9854-350A1A7B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06D5AC-E90A-4B62-97C9-FC170F524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D7E446-8DB3-48DA-B81B-5F9B1D6C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07-06-2023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0177C6-8155-4836-9CA1-9264DF0E7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2819C6-B1EA-4F79-A38E-D0D3FAAB3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662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8"/>
            <a:ext cx="437687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marL="0" indent="0">
              <a:buNone/>
              <a:defRPr sz="2000" b="1">
                <a:latin typeface="Georgia" pitchFamily="18" charset="0"/>
              </a:defRPr>
            </a:lvl1pPr>
            <a:lvl2pPr marL="457008" indent="0">
              <a:buNone/>
              <a:defRPr sz="2000" b="1"/>
            </a:lvl2pPr>
            <a:lvl3pPr marL="914015" indent="0">
              <a:buNone/>
              <a:defRPr sz="1800" b="1"/>
            </a:lvl3pPr>
            <a:lvl4pPr marL="1371024" indent="0">
              <a:buNone/>
              <a:defRPr sz="1600" b="1"/>
            </a:lvl4pPr>
            <a:lvl5pPr marL="1828030" indent="0">
              <a:buNone/>
              <a:defRPr sz="1600" b="1"/>
            </a:lvl5pPr>
            <a:lvl6pPr marL="2285038" indent="0">
              <a:buNone/>
              <a:defRPr sz="1600" b="1"/>
            </a:lvl6pPr>
            <a:lvl7pPr marL="2742045" indent="0">
              <a:buNone/>
              <a:defRPr sz="1600" b="1"/>
            </a:lvl7pPr>
            <a:lvl8pPr marL="3199054" indent="0">
              <a:buNone/>
              <a:defRPr sz="1600" b="1"/>
            </a:lvl8pPr>
            <a:lvl9pPr marL="36560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8"/>
            <a:ext cx="4378590" cy="3951288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159" y="136481"/>
            <a:ext cx="8915400" cy="580889"/>
          </a:xfrm>
          <a:prstGeom prst="rect">
            <a:avLst/>
          </a:prstGeom>
        </p:spPr>
        <p:txBody>
          <a:bodyPr vert="horz" lIns="91401" tIns="45701" rIns="91401" bIns="45701"/>
          <a:lstStyle>
            <a:lvl1pPr algn="l">
              <a:defRPr sz="2400" b="1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4471" y="580890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755" y="6426685"/>
            <a:ext cx="9077060" cy="5032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01" tIns="45701" rIns="91401" bIns="45701" rtlCol="0" anchor="ctr"/>
          <a:lstStyle/>
          <a:p>
            <a:pPr algn="ctr" defTabSz="914015">
              <a:defRPr/>
            </a:pPr>
            <a:endParaRPr lang="en-US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99300" y="6492881"/>
            <a:ext cx="231140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5">
              <a:defRPr/>
            </a:pPr>
            <a:fld id="{004E86E7-5AEA-4252-8A72-145CFAF8147D}" type="slidenum">
              <a:rPr lang="en-US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pPr defTabSz="914015">
                <a:defRPr/>
              </a:pPr>
              <a:t>‹#›</a:t>
            </a:fld>
            <a:endParaRPr lang="en-US" dirty="0">
              <a:solidFill>
                <a:sysClr val="windowText" lastClr="000000">
                  <a:tint val="75000"/>
                </a:sysClr>
              </a:solidFill>
              <a:latin typeface="Calibri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4470" y="6492881"/>
            <a:ext cx="8418380" cy="365125"/>
          </a:xfrm>
          <a:prstGeom prst="rect">
            <a:avLst/>
          </a:prstGeom>
        </p:spPr>
        <p:txBody>
          <a:bodyPr vert="horz" lIns="91401" tIns="45701" rIns="91401" bIns="4570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015"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&lt;Title&gt;							&lt;Date&gt;</a:t>
            </a:r>
          </a:p>
        </p:txBody>
      </p:sp>
    </p:spTree>
    <p:extLst>
      <p:ext uri="{BB962C8B-B14F-4D97-AF65-F5344CB8AC3E}">
        <p14:creationId xmlns:p14="http://schemas.microsoft.com/office/powerpoint/2010/main" val="18263158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32F4B-5B49-4464-B34B-08D5D37E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C1EA5-5CB6-45E0-AA8D-B8065F296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6A3A1E-4538-4A2B-A367-477B31BCE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92F184-FB54-4602-87E9-1725CC00AF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2AD064-A474-4C64-860C-E148637789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0F2254-E8BB-4549-AF73-1D277B23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07-06-2023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9F5F29-0F6D-4000-9906-BAAE4275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790C4C-C7F3-4FE2-B770-D9A5FEEA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56039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2C608-B289-4E93-B83F-F8D5ECFA4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6BD25A-0D4D-4982-8F94-1B80677A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07-06-2023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2FC99E-9316-436E-9CE0-B1CFAD5F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464C2A-AC77-42EC-8083-D47E001E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02643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BBE206-404C-4198-9277-91BC7E3F2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07-06-2023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65346A-8B17-45D3-A7AE-A66A7A3E3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36060-2753-4DE6-9E05-9B812192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618560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1D75B-5F40-4A6B-9B83-2B589A990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B1D27-CE84-4F72-8EE0-9D56BB78A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04CAB4-F546-4438-8E2B-36B628BD2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761C78-C532-474E-BE07-1C78B6C11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07-06-2023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13E29B-FC55-4A80-A39C-4E1617C0E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F2D8F7-0A5B-4F2A-BC39-163317611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339642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AA593-64CC-4C08-91FF-2369194FB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B775FD-B3A0-4B1C-8490-CF91C3336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3E2FE8-43AB-49BD-9F87-BCC988192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32A92D-7D0D-4793-9879-A3505644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07-06-2023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964293-E8B6-4F52-BDBE-C1EB1D304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11F21-9C1A-4FE9-A6C0-085708DD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852027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34882-B3C9-468F-9487-1DF88C02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BC8114-8E49-4973-972A-C501668E3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722D5-AC01-40DB-AEF3-BBC0B003B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07-06-2023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BB513-074D-4315-8A28-567BBBF1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B2AF2-F236-40AD-8D69-EEA60E370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30049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D0CC2B-BDAC-4984-9B21-605D75FE03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DC1AD4-5B97-49F2-B8DE-8333510D7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DCEDC-B0DC-4298-8D0D-580B6E684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BC594-1A22-4665-A950-171C37A06BBD}" type="datetimeFigureOut">
              <a:rPr lang="en-IN" smtClean="0"/>
              <a:pPr/>
              <a:t>07-06-2023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EFB79-1889-4BAE-A2D0-ACC59B666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4E8E7-96B0-46E3-8AC8-84E2F4BD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1588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1" tIns="45701" rIns="91401" bIns="457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0290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ment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04945" y="6587827"/>
            <a:ext cx="9077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36159" y="1052736"/>
            <a:ext cx="9053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891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 vert="horz" lIns="91401" tIns="45701" rIns="91401" bIns="4570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285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vert="horz" lIns="91401" tIns="45701" rIns="91401" bIns="4570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3200"/>
            </a:lvl1pPr>
            <a:lvl2pPr marL="457008" indent="0">
              <a:buNone/>
              <a:defRPr sz="2800"/>
            </a:lvl2pPr>
            <a:lvl3pPr marL="914015" indent="0">
              <a:buNone/>
              <a:defRPr sz="2400"/>
            </a:lvl3pPr>
            <a:lvl4pPr marL="1371024" indent="0">
              <a:buNone/>
              <a:defRPr sz="2000"/>
            </a:lvl4pPr>
            <a:lvl5pPr marL="1828030" indent="0">
              <a:buNone/>
              <a:defRPr sz="2000"/>
            </a:lvl5pPr>
            <a:lvl6pPr marL="2285038" indent="0">
              <a:buNone/>
              <a:defRPr sz="2000"/>
            </a:lvl6pPr>
            <a:lvl7pPr marL="2742045" indent="0">
              <a:buNone/>
              <a:defRPr sz="2000"/>
            </a:lvl7pPr>
            <a:lvl8pPr marL="3199054" indent="0">
              <a:buNone/>
              <a:defRPr sz="2000"/>
            </a:lvl8pPr>
            <a:lvl9pPr marL="3656062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vert="horz" lIns="91401" tIns="45701" rIns="91401" bIns="45701"/>
          <a:lstStyle>
            <a:lvl1pPr marL="0" indent="0">
              <a:buNone/>
              <a:defRPr sz="1400"/>
            </a:lvl1pPr>
            <a:lvl2pPr marL="457008" indent="0">
              <a:buNone/>
              <a:defRPr sz="1200"/>
            </a:lvl2pPr>
            <a:lvl3pPr marL="914015" indent="0">
              <a:buNone/>
              <a:defRPr sz="1000"/>
            </a:lvl3pPr>
            <a:lvl4pPr marL="1371024" indent="0">
              <a:buNone/>
              <a:defRPr sz="900"/>
            </a:lvl4pPr>
            <a:lvl5pPr marL="1828030" indent="0">
              <a:buNone/>
              <a:defRPr sz="900"/>
            </a:lvl5pPr>
            <a:lvl6pPr marL="2285038" indent="0">
              <a:buNone/>
              <a:defRPr sz="900"/>
            </a:lvl6pPr>
            <a:lvl7pPr marL="2742045" indent="0">
              <a:buNone/>
              <a:defRPr sz="900"/>
            </a:lvl7pPr>
            <a:lvl8pPr marL="3199054" indent="0">
              <a:buNone/>
              <a:defRPr sz="900"/>
            </a:lvl8pPr>
            <a:lvl9pPr marL="36560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3088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8600" y="6323111"/>
            <a:ext cx="28057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/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152400"/>
            <a:ext cx="54004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827" r:id="rId17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tsv1 (1).png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9144000" y="152400"/>
            <a:ext cx="609600" cy="6858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228600" y="6356866"/>
            <a:ext cx="280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91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p:txStyles>
    <p:titleStyle>
      <a:lvl1pPr algn="ctr" defTabSz="45700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56" indent="-342756" algn="l" defTabSz="4570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37" indent="-285630" algn="l" defTabSz="45700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19" indent="-228504" algn="l" defTabSz="45700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27" indent="-228504" algn="l" defTabSz="45700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34" indent="-228504" algn="l" defTabSz="45700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43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0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57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4" algn="l" defTabSz="4570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0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38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5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4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2" algn="l" defTabSz="4570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49E7F9-D1B1-46EE-9F0E-AF74F6FCE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7CF9E-D3A0-4C9E-8EA5-93AC02F03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9A61A-AB38-47E5-A4AC-E4E5AB0F30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011A1-68B2-4768-B2D2-2D56F529FB50}" type="datetimeFigureOut">
              <a:rPr lang="en-IN" smtClean="0"/>
              <a:pPr/>
              <a:t>07-06-2023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9A303-3D63-462A-A45D-9998DB53C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31967-E732-4F7B-B6B9-B5E3D0BB44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381C3-C2FD-4263-B779-90E9754ACE5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8283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6F693B-2B80-467F-AE7E-55B46D9A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BFCCC-CF57-4595-98DF-93D81E768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C82F1-E9BB-44CB-868F-5CE4A97A0E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BC594-1A22-4665-A950-171C37A06BBD}" type="datetimeFigureOut">
              <a:rPr lang="en-IN" smtClean="0"/>
              <a:pPr/>
              <a:t>07-06-2023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7C78C-EF38-4469-8A5D-218C8A279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617A6-99C0-41FB-BDFB-FB20532BC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13303-9F96-4B27-A370-B26593DBA0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400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anubhavtrainings.com/" TargetMode="External"/><Relationship Id="rId3" Type="http://schemas.openxmlformats.org/officeDocument/2006/relationships/image" Target="../media/image11.tiff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Relationship Id="rId9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6.jpeg"/><Relationship Id="rId7" Type="http://schemas.openxmlformats.org/officeDocument/2006/relationships/image" Target="../media/image18.jpe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7.jpe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0" y="0"/>
            <a:ext cx="9906000" cy="65532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3864" y="196843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25" spc="-122" dirty="0">
                <a:solidFill>
                  <a:schemeClr val="bg1"/>
                </a:solidFill>
              </a:rPr>
              <a:t>Neeraj Gupta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789" y="4719469"/>
            <a:ext cx="1514212" cy="1495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99703" y="768103"/>
            <a:ext cx="8407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S/4HANA Training </a:t>
            </a:r>
          </a:p>
          <a:p>
            <a:pPr lvl="0"/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 DATA GOVERNANCE (SAP MDG)</a:t>
            </a:r>
            <a:endParaRPr lang="en-US" sz="4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3ED572-8ED0-A520-1D6D-CCAABE91BE1E}"/>
              </a:ext>
            </a:extLst>
          </p:cNvPr>
          <p:cNvSpPr txBox="1"/>
          <p:nvPr/>
        </p:nvSpPr>
        <p:spPr>
          <a:xfrm>
            <a:off x="127580" y="2754572"/>
            <a:ext cx="73400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Session 26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MDG – Performance Optimization, </a:t>
            </a:r>
            <a:endParaRPr lang="en-US" sz="3200" b="1" kern="1200" dirty="0">
              <a:solidFill>
                <a:schemeClr val="accent5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6971" y="756298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/>
              <a:t>Root Cause Analysis </a:t>
            </a:r>
            <a:endParaRPr lang="en-IN" sz="19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Performance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58B40B-CD17-08C6-A19A-D553B37D12CD}"/>
              </a:ext>
            </a:extLst>
          </p:cNvPr>
          <p:cNvSpPr txBox="1"/>
          <p:nvPr/>
        </p:nvSpPr>
        <p:spPr>
          <a:xfrm>
            <a:off x="495300" y="1295400"/>
            <a:ext cx="89154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Transactions and a program in SAP Master Data Governance for various troubleshooting scenarios:</a:t>
            </a:r>
          </a:p>
          <a:p>
            <a:endParaRPr lang="en-US" dirty="0"/>
          </a:p>
          <a:p>
            <a:r>
              <a:rPr lang="en-IN" dirty="0"/>
              <a:t>Transaction LPD_CUST: Overview of Launch Pads </a:t>
            </a:r>
          </a:p>
          <a:p>
            <a:r>
              <a:rPr lang="en-IN" dirty="0"/>
              <a:t>Transaction WE21: Ports in IDOC Processing </a:t>
            </a:r>
          </a:p>
          <a:p>
            <a:r>
              <a:rPr lang="en-IN" dirty="0"/>
              <a:t>Transaction SE80: Object Navigator </a:t>
            </a:r>
          </a:p>
          <a:p>
            <a:r>
              <a:rPr lang="en-IN" dirty="0"/>
              <a:t>Transaction ST22: ABAP Runtime Errors </a:t>
            </a:r>
          </a:p>
          <a:p>
            <a:r>
              <a:rPr lang="en-IN" dirty="0"/>
              <a:t>Transaction SU53: Display Authorization Data </a:t>
            </a:r>
          </a:p>
          <a:p>
            <a:r>
              <a:rPr lang="en-IN" dirty="0"/>
              <a:t>Program USMD_EDITION_REPLICATE: Edition-Based Replication </a:t>
            </a:r>
          </a:p>
          <a:p>
            <a:r>
              <a:rPr lang="en-IN" dirty="0"/>
              <a:t>Transaction WE19: Test Tool for IDoc Processing </a:t>
            </a:r>
          </a:p>
          <a:p>
            <a:r>
              <a:rPr lang="en-IN" dirty="0"/>
              <a:t>Transaction AL11: SAP Directories </a:t>
            </a:r>
          </a:p>
          <a:p>
            <a:r>
              <a:rPr lang="en-IN" dirty="0"/>
              <a:t>Transaction CG3Z: Upload File Parameters </a:t>
            </a:r>
          </a:p>
          <a:p>
            <a:r>
              <a:rPr lang="en-IN" dirty="0"/>
              <a:t>Transaction BD54: Change View Logical Systems Overview </a:t>
            </a:r>
          </a:p>
          <a:p>
            <a:r>
              <a:rPr lang="en-IN" dirty="0"/>
              <a:t>Transaction BD82: Generate Partner Profile </a:t>
            </a:r>
          </a:p>
          <a:p>
            <a:r>
              <a:rPr lang="en-IN" dirty="0"/>
              <a:t>Transaction FILE: Logical File Path Definition Overview </a:t>
            </a:r>
          </a:p>
          <a:p>
            <a:r>
              <a:rPr lang="en-IN" dirty="0"/>
              <a:t>Transaction CG3Y: Download File Parameters</a:t>
            </a:r>
          </a:p>
        </p:txBody>
      </p:sp>
    </p:spTree>
    <p:extLst>
      <p:ext uri="{BB962C8B-B14F-4D97-AF65-F5344CB8AC3E}">
        <p14:creationId xmlns:p14="http://schemas.microsoft.com/office/powerpoint/2010/main" val="178022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12683" y="796208"/>
            <a:ext cx="9174757" cy="5777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575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700790"/>
            <a:ext cx="582318" cy="575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642938"/>
            <a:ext cx="9906000" cy="557212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962" y="640978"/>
            <a:ext cx="9906001" cy="5572125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2611971" y="3089448"/>
            <a:ext cx="4678140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42950">
              <a:defRPr/>
            </a:pPr>
            <a:r>
              <a:rPr lang="en-IN" sz="3900" b="1" spc="8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of Session 26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501840" y="1170203"/>
            <a:ext cx="6174599" cy="480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3684732" y="1498456"/>
            <a:ext cx="4540250" cy="642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75" b="1" dirty="0"/>
              <a:t>Questions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1" y="690023"/>
            <a:ext cx="582318" cy="57515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642938"/>
            <a:ext cx="9906000" cy="557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52552" y="3536672"/>
            <a:ext cx="538638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2950">
              <a:defRPr/>
            </a:pPr>
            <a:r>
              <a:rPr lang="en-US" sz="2925" spc="-122" dirty="0" err="1">
                <a:solidFill>
                  <a:prstClr val="white"/>
                </a:solidFill>
                <a:latin typeface="Calibri" panose="020F0502020204030204"/>
              </a:rPr>
              <a:t>Neeraj</a:t>
            </a:r>
            <a:r>
              <a:rPr lang="en-US" sz="2925" spc="-122" dirty="0">
                <a:solidFill>
                  <a:prstClr val="white"/>
                </a:solidFill>
                <a:latin typeface="Calibri" panose="020F0502020204030204"/>
              </a:rPr>
              <a:t> Gupta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96" y="642938"/>
            <a:ext cx="1606730" cy="15869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2462101" y="2543508"/>
            <a:ext cx="7443896" cy="3671555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0" y="642937"/>
            <a:ext cx="9903421" cy="39633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2580" y="634577"/>
            <a:ext cx="9902131" cy="397168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01">
              <a:defRPr/>
            </a:pPr>
            <a:endParaRPr lang="en-US" sz="1463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284911" y="5511987"/>
            <a:ext cx="2954351" cy="542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801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742801">
              <a:defRPr/>
            </a:pPr>
            <a:r>
              <a:rPr lang="en-US" sz="1463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6646534" y="3020231"/>
            <a:ext cx="2624605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IN" sz="975" spc="41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975" spc="41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992871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296027" y="3172879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3653488" y="3170961"/>
            <a:ext cx="146405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950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742950">
              <a:defRPr/>
            </a:pPr>
            <a:r>
              <a:rPr lang="en-US" sz="975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168" y="2495065"/>
            <a:ext cx="520184" cy="5201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7714" y="2489314"/>
            <a:ext cx="546084" cy="54608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14057" y="1204797"/>
            <a:ext cx="5340295" cy="842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742950">
              <a:defRPr/>
            </a:pPr>
            <a:r>
              <a:rPr lang="en-US" sz="162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284912" y="4704550"/>
            <a:ext cx="3170028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950">
              <a:defRPr/>
            </a:pPr>
            <a:r>
              <a:rPr lang="en-US" sz="1625" b="1" spc="81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742950">
              <a:defRPr/>
            </a:pPr>
            <a:r>
              <a:rPr lang="en-US" sz="13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102" y="2425864"/>
            <a:ext cx="692321" cy="692321"/>
          </a:xfrm>
          <a:prstGeom prst="rect">
            <a:avLst/>
          </a:prstGeom>
        </p:spPr>
      </p:pic>
      <p:grpSp>
        <p:nvGrpSpPr>
          <p:cNvPr id="16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5296928" y="3380336"/>
            <a:ext cx="4560275" cy="2747665"/>
            <a:chOff x="4482563" y="4980191"/>
            <a:chExt cx="3128574" cy="184139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3651163" y="5172879"/>
            <a:ext cx="1784906" cy="4448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0" name="Rectangle 19">
            <a:hlinkClick r:id="rId8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3575715" y="5104269"/>
            <a:ext cx="1784906" cy="4448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en-US" sz="1463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3903430" y="5185513"/>
            <a:ext cx="122822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42950">
              <a:defRPr/>
            </a:pPr>
            <a:r>
              <a:rPr lang="en-US" sz="1463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463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682" y="1050162"/>
            <a:ext cx="1589803" cy="157025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156210" y="109772"/>
            <a:ext cx="9313140" cy="542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25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1314583"/>
            <a:ext cx="4653344" cy="280536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1045720"/>
            <a:ext cx="5486306" cy="307422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3188264"/>
            <a:ext cx="4653344" cy="2875967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7" name="Picture 6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210" y="3356794"/>
            <a:ext cx="4874133" cy="268509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6971" y="756298"/>
            <a:ext cx="9532057" cy="287419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IN" sz="1800" dirty="0"/>
              <a:t>P</a:t>
            </a:r>
            <a:r>
              <a:rPr lang="en-IN" sz="1800" i="0" u="none" strike="noStrike" baseline="0" dirty="0">
                <a:latin typeface="Arial" panose="020B0604020202020204" pitchFamily="34" charset="0"/>
              </a:rPr>
              <a:t>erformance improvements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Performance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FD2AF3-D40E-DDFA-B5DA-1FB623E1978A}"/>
              </a:ext>
            </a:extLst>
          </p:cNvPr>
          <p:cNvSpPr txBox="1"/>
          <p:nvPr/>
        </p:nvSpPr>
        <p:spPr>
          <a:xfrm>
            <a:off x="457200" y="1162880"/>
            <a:ext cx="752591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MDG Functions to be considered for improving Performance</a:t>
            </a:r>
          </a:p>
          <a:p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Parallel processing during data import/export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Periodic deletion of status logs using Transaction DRFRSDEL                (</a:t>
            </a:r>
            <a:r>
              <a:rPr lang="en-IN" dirty="0"/>
              <a:t>Program RDRF_ DELETE_REP_STA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File upload performance issue</a:t>
            </a:r>
            <a:r>
              <a:rPr lang="en-US" dirty="0"/>
              <a:t> (Restrict file size to 10K)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Business rules in SAP Master Data Governance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Periodic deletion of logs using Transaction DRFLOGDEL                            (</a:t>
            </a:r>
            <a:r>
              <a:rPr lang="en-IN" dirty="0"/>
              <a:t>Program RDRF_DELETE_ LOG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Periodic deletion using Transaction MDGCPDEL</a:t>
            </a:r>
            <a:r>
              <a:rPr lang="en-US" dirty="0"/>
              <a:t>                                                 (Program MDG_BS_CHANGE_POINTER_TOOLS)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replication trigger using Transaction DRFOUT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Data replication trigger program USMD_EDITION_REPLICATE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Data virus scan profile in SAP Fiori for SAP Master Data Governance applications</a:t>
            </a:r>
            <a:r>
              <a:rPr lang="en-US" dirty="0"/>
              <a:t> (</a:t>
            </a:r>
            <a:r>
              <a:rPr lang="en-IN" dirty="0"/>
              <a:t>Virus scan profile MDG_BS_FILE_UPLOAD/MDG_VSCAN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Hardware requirements</a:t>
            </a:r>
            <a:r>
              <a:rPr lang="en-US" dirty="0"/>
              <a:t> (Sizing guidelines)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Application configuration and user interface building block (UIBBs)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Highlighting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Floorplan Manager (Buffering </a:t>
            </a:r>
            <a:r>
              <a:rPr lang="en-US" dirty="0"/>
              <a:t>activation of table FPM_ADAPT_SET)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4143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6971" y="756298"/>
            <a:ext cx="9532057" cy="287419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IN" sz="1800" dirty="0"/>
              <a:t>P</a:t>
            </a:r>
            <a:r>
              <a:rPr lang="en-IN" sz="1800" i="0" u="none" strike="noStrike" baseline="0" dirty="0">
                <a:latin typeface="Arial" panose="020B0604020202020204" pitchFamily="34" charset="0"/>
              </a:rPr>
              <a:t>erformance improvements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Performance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FEBFF9-641F-408F-AE90-5D818D10CC9B}"/>
              </a:ext>
            </a:extLst>
          </p:cNvPr>
          <p:cNvSpPr txBox="1"/>
          <p:nvPr/>
        </p:nvSpPr>
        <p:spPr>
          <a:xfrm>
            <a:off x="457200" y="1175083"/>
            <a:ext cx="876300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72"/>
              </a:rPr>
              <a:t>Hardware Requirements and System Performance</a:t>
            </a:r>
          </a:p>
          <a:p>
            <a:pPr algn="just"/>
            <a:r>
              <a:rPr lang="en-US" dirty="0">
                <a:solidFill>
                  <a:srgbClr val="333333"/>
                </a:solidFill>
                <a:latin typeface="72"/>
              </a:rPr>
              <a:t>      e.g. With less than 10 active users running 200 processes per hour, you would need approximately 5GB of memory </a:t>
            </a:r>
          </a:p>
          <a:p>
            <a:pPr algn="just"/>
            <a:endParaRPr lang="en-US" dirty="0">
              <a:solidFill>
                <a:srgbClr val="333333"/>
              </a:solidFill>
              <a:latin typeface="7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333333"/>
                </a:solidFill>
                <a:latin typeface="72"/>
              </a:rPr>
              <a:t>Reference System</a:t>
            </a:r>
          </a:p>
          <a:p>
            <a:r>
              <a:rPr lang="en-IN" dirty="0">
                <a:solidFill>
                  <a:srgbClr val="333333"/>
                </a:solidFill>
                <a:latin typeface="72"/>
              </a:rPr>
              <a:t>     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M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easurements using transaction STAD</a:t>
            </a:r>
          </a:p>
          <a:p>
            <a:endParaRPr lang="en-US" sz="16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/>
            <a:r>
              <a:rPr lang="en-US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</a:t>
            </a:r>
            <a:r>
              <a:rPr lang="en-US" b="1" dirty="0">
                <a:solidFill>
                  <a:srgbClr val="333333"/>
                </a:solidFill>
                <a:latin typeface="72"/>
              </a:rPr>
              <a:t>Response Time: </a:t>
            </a:r>
            <a:r>
              <a:rPr lang="en-US" dirty="0">
                <a:solidFill>
                  <a:srgbClr val="333333"/>
                </a:solidFill>
                <a:latin typeface="72"/>
              </a:rPr>
              <a:t>Is the total response time without network and rendering efforts. 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72"/>
              </a:rPr>
              <a:t>• </a:t>
            </a:r>
            <a:r>
              <a:rPr lang="en-US" b="1" dirty="0">
                <a:solidFill>
                  <a:srgbClr val="333333"/>
                </a:solidFill>
                <a:latin typeface="72"/>
              </a:rPr>
              <a:t>CPU Time: </a:t>
            </a:r>
            <a:r>
              <a:rPr lang="en-US" dirty="0">
                <a:solidFill>
                  <a:srgbClr val="333333"/>
                </a:solidFill>
                <a:latin typeface="72"/>
              </a:rPr>
              <a:t>Should be the biggest block in terms of response time. 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72"/>
              </a:rPr>
              <a:t>• </a:t>
            </a:r>
            <a:r>
              <a:rPr lang="en-US" b="1" dirty="0">
                <a:solidFill>
                  <a:srgbClr val="333333"/>
                </a:solidFill>
                <a:latin typeface="72"/>
              </a:rPr>
              <a:t>DB Req. Time: </a:t>
            </a:r>
            <a:r>
              <a:rPr lang="en-US" dirty="0">
                <a:solidFill>
                  <a:srgbClr val="333333"/>
                </a:solidFill>
                <a:latin typeface="72"/>
              </a:rPr>
              <a:t>MDG-M has a very healthy relation to database runtime. The value here should be 10% or less in relation to the given CPU time. 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72"/>
              </a:rPr>
              <a:t>• </a:t>
            </a:r>
            <a:r>
              <a:rPr lang="en-US" b="1" dirty="0">
                <a:solidFill>
                  <a:srgbClr val="333333"/>
                </a:solidFill>
                <a:latin typeface="72"/>
              </a:rPr>
              <a:t>Overhead: </a:t>
            </a:r>
            <a:r>
              <a:rPr lang="en-US" dirty="0">
                <a:solidFill>
                  <a:srgbClr val="333333"/>
                </a:solidFill>
                <a:latin typeface="72"/>
              </a:rPr>
              <a:t>The waiting time and roll processes are defined here as “overhead”. You can calculate them by subtracting CPU and DB time from Response Time. The relation should be 5-10% maximum</a:t>
            </a:r>
          </a:p>
        </p:txBody>
      </p:sp>
    </p:spTree>
    <p:extLst>
      <p:ext uri="{BB962C8B-B14F-4D97-AF65-F5344CB8AC3E}">
        <p14:creationId xmlns:p14="http://schemas.microsoft.com/office/powerpoint/2010/main" val="3910948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6971" y="756298"/>
            <a:ext cx="9532057" cy="287419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IN" sz="1800" dirty="0"/>
              <a:t>P</a:t>
            </a:r>
            <a:r>
              <a:rPr lang="en-IN" sz="1800" i="0" u="none" strike="noStrike" baseline="0" dirty="0">
                <a:latin typeface="Arial" panose="020B0604020202020204" pitchFamily="34" charset="0"/>
              </a:rPr>
              <a:t>erformance improvements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Performance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FEBFF9-641F-408F-AE90-5D818D10CC9B}"/>
              </a:ext>
            </a:extLst>
          </p:cNvPr>
          <p:cNvSpPr txBox="1"/>
          <p:nvPr/>
        </p:nvSpPr>
        <p:spPr>
          <a:xfrm>
            <a:off x="609600" y="1447800"/>
            <a:ext cx="8763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72"/>
              </a:rPr>
              <a:t>Native System or Virtual Machine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333333"/>
                </a:solidFill>
                <a:latin typeface="72"/>
              </a:rPr>
              <a:t>Application Configuration and UIBBs</a:t>
            </a:r>
            <a:endParaRPr lang="en-US" dirty="0">
              <a:solidFill>
                <a:srgbClr val="333333"/>
              </a:solidFill>
              <a:latin typeface="7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72"/>
              </a:rPr>
              <a:t>State of Building Blocks and Lazy Load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333333"/>
                </a:solidFill>
                <a:latin typeface="72"/>
              </a:rPr>
              <a:t>Hierarchical UI</a:t>
            </a:r>
            <a:endParaRPr lang="en-US" dirty="0">
              <a:solidFill>
                <a:srgbClr val="333333"/>
              </a:solidFill>
              <a:latin typeface="7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333333"/>
                </a:solidFill>
                <a:latin typeface="72"/>
              </a:rPr>
              <a:t>Governance Scope</a:t>
            </a:r>
            <a:endParaRPr lang="en-US" dirty="0">
              <a:solidFill>
                <a:srgbClr val="333333"/>
              </a:solidFill>
              <a:latin typeface="7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333333"/>
                </a:solidFill>
                <a:latin typeface="72"/>
              </a:rPr>
              <a:t>Memory Consumption</a:t>
            </a:r>
            <a:endParaRPr lang="en-US" dirty="0">
              <a:solidFill>
                <a:srgbClr val="333333"/>
              </a:solidFill>
              <a:latin typeface="7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333333"/>
                </a:solidFill>
                <a:latin typeface="72"/>
              </a:rPr>
              <a:t>Direct Call of OVP</a:t>
            </a:r>
            <a:endParaRPr lang="en-US" dirty="0">
              <a:solidFill>
                <a:srgbClr val="333333"/>
              </a:solidFill>
              <a:latin typeface="7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333333"/>
                </a:solidFill>
                <a:latin typeface="72"/>
              </a:rPr>
              <a:t>Custom UIBBs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333333"/>
                </a:solidFill>
                <a:latin typeface="72"/>
              </a:rPr>
              <a:t>Implementation Hints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333333"/>
                </a:solidFill>
                <a:latin typeface="72"/>
              </a:rPr>
              <a:t>SAP Notes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333333"/>
                </a:solidFill>
                <a:latin typeface="72"/>
              </a:rPr>
              <a:t>Custom Code</a:t>
            </a:r>
          </a:p>
        </p:txBody>
      </p:sp>
    </p:spTree>
    <p:extLst>
      <p:ext uri="{BB962C8B-B14F-4D97-AF65-F5344CB8AC3E}">
        <p14:creationId xmlns:p14="http://schemas.microsoft.com/office/powerpoint/2010/main" val="968820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6971" y="756298"/>
            <a:ext cx="9532057" cy="287419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IN" sz="1800" dirty="0"/>
              <a:t>Read Access Logging Framework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Performance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25DEDD-4B38-C6BE-A249-7698E5C17E93}"/>
              </a:ext>
            </a:extLst>
          </p:cNvPr>
          <p:cNvSpPr txBox="1"/>
          <p:nvPr/>
        </p:nvSpPr>
        <p:spPr>
          <a:xfrm>
            <a:off x="533400" y="1295400"/>
            <a:ext cx="8610600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Use Case: </a:t>
            </a:r>
            <a:r>
              <a:rPr lang="en-US" dirty="0"/>
              <a:t>SAP Master Data Governance, as an application that manages and governs personal and sensitive data, is required to comply with data privacy regulations. </a:t>
            </a:r>
            <a:r>
              <a:rPr lang="en-IN" dirty="0"/>
              <a:t>Helps to keep trace / log of data access (Data Privacy / Data protection)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Detect Fraud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Prevent Data theft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Auditing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Functions and interfaces use based on logging data classification</a:t>
            </a:r>
          </a:p>
          <a:p>
            <a:endParaRPr lang="en-IN" sz="800" b="1" dirty="0"/>
          </a:p>
          <a:p>
            <a:endParaRPr lang="en-IN" sz="800" b="1" dirty="0"/>
          </a:p>
          <a:p>
            <a:r>
              <a:rPr lang="en-IN" b="1" dirty="0"/>
              <a:t>Logging Purpose: </a:t>
            </a:r>
            <a:r>
              <a:rPr lang="en-IN" dirty="0"/>
              <a:t>is an attribute to classify logging data 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Define and assign to each log entry as an attribute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Archiving rules can be based on logging purpose / classification of log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Reports can be created based on logging purposes</a:t>
            </a:r>
          </a:p>
        </p:txBody>
      </p:sp>
    </p:spTree>
    <p:extLst>
      <p:ext uri="{BB962C8B-B14F-4D97-AF65-F5344CB8AC3E}">
        <p14:creationId xmlns:p14="http://schemas.microsoft.com/office/powerpoint/2010/main" val="4104210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6971" y="756298"/>
            <a:ext cx="9532057" cy="287419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IN" sz="1800" dirty="0"/>
              <a:t>Read Access Logging Framework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Performance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9FB849-87FF-D864-6A5A-EF1342D6F0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84" t="45320" r="64615" b="42978"/>
          <a:stretch/>
        </p:blipFill>
        <p:spPr>
          <a:xfrm>
            <a:off x="1188720" y="1207658"/>
            <a:ext cx="7588578" cy="14593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EB411B-2065-FF65-28C2-75D803C123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96" t="35615" r="65300" b="34956"/>
          <a:stretch/>
        </p:blipFill>
        <p:spPr>
          <a:xfrm>
            <a:off x="1504789" y="2667000"/>
            <a:ext cx="7087467" cy="356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32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6971" y="756298"/>
            <a:ext cx="9532057" cy="287419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IN" sz="1800" dirty="0"/>
              <a:t>P</a:t>
            </a:r>
            <a:r>
              <a:rPr lang="en-IN" sz="1800" i="0" u="none" strike="noStrike" baseline="0" dirty="0">
                <a:latin typeface="Arial" panose="020B0604020202020204" pitchFamily="34" charset="0"/>
              </a:rPr>
              <a:t>erformance improvement Checklist</a:t>
            </a:r>
            <a:endParaRPr sz="19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Performance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3DD4E-64FD-5B30-6E93-126299C76815}"/>
              </a:ext>
            </a:extLst>
          </p:cNvPr>
          <p:cNvSpPr txBox="1"/>
          <p:nvPr/>
        </p:nvSpPr>
        <p:spPr>
          <a:xfrm>
            <a:off x="342899" y="1295400"/>
            <a:ext cx="92202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" panose="020B0604020202020204" pitchFamily="34" charset="0"/>
              </a:rPr>
              <a:t>What is the specification of your reference system (if applicable: number of SAPS)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" panose="020B0604020202020204" pitchFamily="34" charset="0"/>
              </a:rPr>
              <a:t>What type of system (development, test, productive)?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" panose="020B0604020202020204" pitchFamily="34" charset="0"/>
              </a:rPr>
              <a:t>Native or virtual system?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Which MDG release is used?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Did you test your installation like proposed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What are the results in runtime for the given example?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How long does the application start take for the overview screen (OVP)?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With standard SAP configuration (Change Request and Basic Data expanded,</a:t>
            </a:r>
          </a:p>
          <a:p>
            <a:pPr algn="l"/>
            <a:r>
              <a:rPr lang="en-IN" dirty="0">
                <a:latin typeface="Arial" panose="020B0604020202020204" pitchFamily="34" charset="0"/>
              </a:rPr>
              <a:t>others are collapsed)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With custom configuration? Please name the UIBBs expanded as well.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Is the application configuration modified in your implementation?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Are custom UIBBs added?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Which implementation hints did you consider for your custom UIBB?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Did you check the implementation hints for custom code?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If you face performance issues, did you…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Update the kernel to the latest patch?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Import the latest NetWeaver/FPM support packages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</a:rPr>
              <a:t>Consider SAP Note 2105467</a:t>
            </a:r>
          </a:p>
        </p:txBody>
      </p:sp>
    </p:spTree>
    <p:extLst>
      <p:ext uri="{BB962C8B-B14F-4D97-AF65-F5344CB8AC3E}">
        <p14:creationId xmlns:p14="http://schemas.microsoft.com/office/powerpoint/2010/main" val="1976587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6971" y="756298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/>
              <a:t>Root Cause Analysis </a:t>
            </a:r>
            <a:endParaRPr lang="en-IN" sz="19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Performance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6B1E0B-3F08-0728-429E-6F0E33CFF4F3}"/>
              </a:ext>
            </a:extLst>
          </p:cNvPr>
          <p:cNvSpPr txBox="1"/>
          <p:nvPr/>
        </p:nvSpPr>
        <p:spPr>
          <a:xfrm>
            <a:off x="533400" y="1295400"/>
            <a:ext cx="85344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Transactions and programs in SAP Master Data Governance for any change request failed activations and workflow-related scenarios: </a:t>
            </a:r>
          </a:p>
          <a:p>
            <a:endParaRPr lang="en-US" dirty="0"/>
          </a:p>
          <a:p>
            <a:r>
              <a:rPr lang="en-IN" dirty="0"/>
              <a:t>Transaction SLG1: </a:t>
            </a:r>
            <a:r>
              <a:rPr lang="en-IN" dirty="0" err="1"/>
              <a:t>Analyze</a:t>
            </a:r>
            <a:r>
              <a:rPr lang="en-IN" dirty="0"/>
              <a:t> Application Log </a:t>
            </a:r>
          </a:p>
          <a:p>
            <a:r>
              <a:rPr lang="en-IN" dirty="0"/>
              <a:t>Transaction SWIA: Process Work Item as Administrator </a:t>
            </a:r>
          </a:p>
          <a:p>
            <a:r>
              <a:rPr lang="en-IN" dirty="0"/>
              <a:t>Transaction SWI5: Workload Analysis </a:t>
            </a:r>
          </a:p>
          <a:p>
            <a:r>
              <a:rPr lang="en-IN" dirty="0"/>
              <a:t>Transaction SWI6: Display Workflows: Select an OBJECT </a:t>
            </a:r>
          </a:p>
          <a:p>
            <a:r>
              <a:rPr lang="en-IN" dirty="0"/>
              <a:t>Program USMD_DELETE_MODEL </a:t>
            </a:r>
          </a:p>
          <a:p>
            <a:r>
              <a:rPr lang="en-IN" dirty="0"/>
              <a:t>Program USMD_DELETE_CR </a:t>
            </a:r>
          </a:p>
          <a:p>
            <a:r>
              <a:rPr lang="en-IN" dirty="0"/>
              <a:t>Transaction SWI1: Selection Report for Work Items </a:t>
            </a:r>
          </a:p>
          <a:p>
            <a:r>
              <a:rPr lang="en-IN" dirty="0"/>
              <a:t>Transaction USMD_SSW_RULE: Rule-Based Workflow Configuration </a:t>
            </a:r>
          </a:p>
          <a:p>
            <a:r>
              <a:rPr lang="en-IN" dirty="0"/>
              <a:t>Transaction USMD_RULE: </a:t>
            </a:r>
            <a:r>
              <a:rPr lang="en-IN" dirty="0" err="1"/>
              <a:t>BRFplus</a:t>
            </a:r>
            <a:r>
              <a:rPr lang="en-IN" dirty="0"/>
              <a:t> Rules </a:t>
            </a:r>
          </a:p>
          <a:p>
            <a:r>
              <a:rPr lang="en-IN" dirty="0"/>
              <a:t>Transaction SWE2: Change View “Event Type Linkages”</a:t>
            </a:r>
          </a:p>
        </p:txBody>
      </p:sp>
    </p:spTree>
    <p:extLst>
      <p:ext uri="{BB962C8B-B14F-4D97-AF65-F5344CB8AC3E}">
        <p14:creationId xmlns:p14="http://schemas.microsoft.com/office/powerpoint/2010/main" val="2557780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2BEC72D-90DB-4118-BAE4-DE76AD801B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6971" y="756298"/>
            <a:ext cx="9532057" cy="310502"/>
          </a:xfrm>
          <a:prstGeom prst="rect">
            <a:avLst/>
          </a:prstGeom>
        </p:spPr>
        <p:txBody>
          <a:bodyPr vert="horz" wrap="square" lIns="0" tIns="10319" rIns="0" bIns="0" rtlCol="0">
            <a:spAutoFit/>
          </a:bodyPr>
          <a:lstStyle/>
          <a:p>
            <a:pPr marL="10319">
              <a:spcBef>
                <a:spcPts val="81"/>
              </a:spcBef>
            </a:pPr>
            <a:r>
              <a:rPr lang="en-US" sz="1950" dirty="0"/>
              <a:t>Root Cause Analysis </a:t>
            </a:r>
            <a:endParaRPr lang="en-IN" sz="19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664DB-5812-4E15-B5A6-8B371B1C5D88}"/>
              </a:ext>
            </a:extLst>
          </p:cNvPr>
          <p:cNvSpPr txBox="1"/>
          <p:nvPr/>
        </p:nvSpPr>
        <p:spPr>
          <a:xfrm>
            <a:off x="609600" y="2606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SAP MDG – Performance</a:t>
            </a:r>
            <a:endParaRPr lang="en-US" alt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F14B0-680E-462D-9705-D9A9FC07656F}"/>
              </a:ext>
            </a:extLst>
          </p:cNvPr>
          <p:cNvSpPr/>
          <p:nvPr/>
        </p:nvSpPr>
        <p:spPr>
          <a:xfrm>
            <a:off x="145343" y="262890"/>
            <a:ext cx="464257" cy="3693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C03684-99BE-5F5C-461B-C36B8CACA059}"/>
              </a:ext>
            </a:extLst>
          </p:cNvPr>
          <p:cNvSpPr txBox="1"/>
          <p:nvPr/>
        </p:nvSpPr>
        <p:spPr>
          <a:xfrm>
            <a:off x="377470" y="1076417"/>
            <a:ext cx="9147529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Common transactions and a report that can be used for troubleshooting and analysis related to data replication: </a:t>
            </a:r>
          </a:p>
          <a:p>
            <a:endParaRPr lang="en-US" dirty="0"/>
          </a:p>
          <a:p>
            <a:r>
              <a:rPr lang="en-IN" dirty="0"/>
              <a:t>Transaction DRFRSD: Replication Status for Business Object/Receiver System </a:t>
            </a:r>
          </a:p>
          <a:p>
            <a:r>
              <a:rPr lang="en-IN" dirty="0"/>
              <a:t>Transaction DRFLOGDEL: Reorganize DRF Logs </a:t>
            </a:r>
          </a:p>
          <a:p>
            <a:r>
              <a:rPr lang="en-IN" dirty="0"/>
              <a:t>Report RDSF_MESSAGE_REOUT: Restart Replication for Erroneous Objects </a:t>
            </a:r>
          </a:p>
          <a:p>
            <a:r>
              <a:rPr lang="en-IN" dirty="0"/>
              <a:t>Transaction DRFOUT: Execute Data Replication </a:t>
            </a:r>
          </a:p>
          <a:p>
            <a:r>
              <a:rPr lang="en-IN" dirty="0"/>
              <a:t>Transaction MDGCPDEL: Reorganization of SAP Master Data Governance Change Pointer Transaction MDG_ANALYZE_IDM: Search Key Mapping </a:t>
            </a:r>
          </a:p>
          <a:p>
            <a:r>
              <a:rPr lang="en-IN" dirty="0"/>
              <a:t>Transaction DRFSUB: Subscribe Business Objects for Replication </a:t>
            </a:r>
          </a:p>
          <a:p>
            <a:r>
              <a:rPr lang="en-IN" dirty="0"/>
              <a:t>Transaction MDG_KM_MAINTAIN: Create and Edit Key Mapping </a:t>
            </a:r>
          </a:p>
          <a:p>
            <a:r>
              <a:rPr lang="en-IN" dirty="0"/>
              <a:t>Transaction DRFLOG: </a:t>
            </a:r>
            <a:r>
              <a:rPr lang="en-IN" dirty="0" err="1"/>
              <a:t>Analyze</a:t>
            </a:r>
            <a:r>
              <a:rPr lang="en-IN" dirty="0"/>
              <a:t> DRF Logs </a:t>
            </a:r>
          </a:p>
          <a:p>
            <a:r>
              <a:rPr lang="en-IN" dirty="0"/>
              <a:t>Transaction SRT_TOOLS: Web Service Utilities: Message Monitor </a:t>
            </a:r>
          </a:p>
          <a:p>
            <a:r>
              <a:rPr lang="en-IN" dirty="0"/>
              <a:t>Transaction SRT_MONI: Web Service Utilities: Message Monitor </a:t>
            </a:r>
          </a:p>
          <a:p>
            <a:r>
              <a:rPr lang="en-IN" dirty="0"/>
              <a:t>Transaction SXMB_MONI: Integration Engine: Monitoring </a:t>
            </a:r>
          </a:p>
          <a:p>
            <a:r>
              <a:rPr lang="en-IN" dirty="0"/>
              <a:t>Transaction DRFIMG: Customizing for Data Replication Framework </a:t>
            </a:r>
          </a:p>
          <a:p>
            <a:r>
              <a:rPr lang="en-IN" dirty="0"/>
              <a:t>Transaction DRFCC: Check Customizing for Data Replication Framework </a:t>
            </a:r>
          </a:p>
          <a:p>
            <a:r>
              <a:rPr lang="en-IN" dirty="0"/>
              <a:t>Transaction DRFF: Define Filter Criteria </a:t>
            </a:r>
          </a:p>
          <a:p>
            <a:r>
              <a:rPr lang="en-IN" dirty="0"/>
              <a:t>Transaction DRFLOG: </a:t>
            </a:r>
            <a:r>
              <a:rPr lang="en-IN" dirty="0" err="1"/>
              <a:t>Analyze</a:t>
            </a:r>
            <a:r>
              <a:rPr lang="en-IN" dirty="0"/>
              <a:t> Log for Outbound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125995274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ADXP Color Palette">
      <a:dk1>
        <a:srgbClr val="252527"/>
      </a:dk1>
      <a:lt1>
        <a:sysClr val="window" lastClr="FFFFFF"/>
      </a:lt1>
      <a:dk2>
        <a:srgbClr val="5FCBD3"/>
      </a:dk2>
      <a:lt2>
        <a:srgbClr val="0B608F"/>
      </a:lt2>
      <a:accent1>
        <a:srgbClr val="309CC2"/>
      </a:accent1>
      <a:accent2>
        <a:srgbClr val="6C7AA6"/>
      </a:accent2>
      <a:accent3>
        <a:srgbClr val="2F7595"/>
      </a:accent3>
      <a:accent4>
        <a:srgbClr val="419D85"/>
      </a:accent4>
      <a:accent5>
        <a:srgbClr val="FFC000"/>
      </a:accent5>
      <a:accent6>
        <a:srgbClr val="CF3F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1124</Words>
  <Application>Microsoft Office PowerPoint</Application>
  <PresentationFormat>A4 Paper (210x297 mm)</PresentationFormat>
  <Paragraphs>170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72</vt:lpstr>
      <vt:lpstr>Arial</vt:lpstr>
      <vt:lpstr>Calibri</vt:lpstr>
      <vt:lpstr>Calibri Light</vt:lpstr>
      <vt:lpstr>Cooper Black</vt:lpstr>
      <vt:lpstr>Georgia</vt:lpstr>
      <vt:lpstr>1_Office Theme</vt:lpstr>
      <vt:lpstr>2_Office Theme</vt:lpstr>
      <vt:lpstr>1_Custom Design</vt:lpstr>
      <vt:lpstr>Custom Design</vt:lpstr>
      <vt:lpstr>PowerPoint Presentation</vt:lpstr>
      <vt:lpstr>Performance improvements</vt:lpstr>
      <vt:lpstr>Performance improvements</vt:lpstr>
      <vt:lpstr>Performance improvements</vt:lpstr>
      <vt:lpstr>Read Access Logging Framework</vt:lpstr>
      <vt:lpstr>Read Access Logging Framework</vt:lpstr>
      <vt:lpstr>Performance improvement Checklist</vt:lpstr>
      <vt:lpstr>Root Cause Analysis </vt:lpstr>
      <vt:lpstr>Root Cause Analysis </vt:lpstr>
      <vt:lpstr>Root Cause Analysis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SAP MDG</dc:title>
  <dc:subject>Training Material</dc:subject>
  <dc:creator/>
  <cp:keywords>MDG</cp:keywords>
  <cp:lastModifiedBy/>
  <cp:revision>1</cp:revision>
  <dcterms:created xsi:type="dcterms:W3CDTF">2013-09-24T11:24:19Z</dcterms:created>
  <dcterms:modified xsi:type="dcterms:W3CDTF">2023-06-07T14:43:36Z</dcterms:modified>
  <cp:category>Training</cp:category>
</cp:coreProperties>
</file>